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8" r:id="rId4"/>
    <p:sldId id="282" r:id="rId5"/>
    <p:sldId id="270" r:id="rId6"/>
    <p:sldId id="269" r:id="rId7"/>
    <p:sldId id="272" r:id="rId8"/>
    <p:sldId id="271" r:id="rId9"/>
    <p:sldId id="261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62" r:id="rId21"/>
    <p:sldId id="266" r:id="rId22"/>
    <p:sldId id="267" r:id="rId23"/>
  </p:sldIdLst>
  <p:sldSz cx="18288000" cy="10287000"/>
  <p:notesSz cx="6858000" cy="9144000"/>
  <p:embeddedFontLst>
    <p:embeddedFont>
      <p:font typeface="Arimo Bold" panose="020B060402020209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90204" charset="0"/>
      <p:regular r:id="rId30"/>
    </p:embeddedFont>
    <p:embeddedFont>
      <p:font typeface="Canva Sans Bold" panose="020B0604020202090204" charset="0"/>
      <p:regular r:id="rId31"/>
    </p:embeddedFont>
    <p:embeddedFont>
      <p:font typeface="IBM Plex Sans" panose="020B0604020202090204" charset="0"/>
      <p:regular r:id="rId32"/>
    </p:embeddedFont>
    <p:embeddedFont>
      <p:font typeface="IBM Plex Sans Condensed" panose="020B0604020202090204" charset="0"/>
      <p:regular r:id="rId33"/>
    </p:embeddedFont>
    <p:embeddedFont>
      <p:font typeface="IBM Plex Sans Condensed Bold" panose="020B0604020202090204" charset="0"/>
      <p:regular r:id="rId34"/>
    </p:embeddedFont>
    <p:embeddedFont>
      <p:font typeface="Montserrat" panose="020B060402020209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22" autoAdjust="0"/>
  </p:normalViewPr>
  <p:slideViewPr>
    <p:cSldViewPr>
      <p:cViewPr>
        <p:scale>
          <a:sx n="50" d="100"/>
          <a:sy n="50" d="100"/>
        </p:scale>
        <p:origin x="192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42BA-9EE8-461E-8F23-23AC66452CE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F9388-D3C0-43BA-81B4-62A882266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4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F0D0-EAB0-4DE5-9CDB-CA86B26D54BB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30F8-774A-43F0-B76F-A02F1D7FD53C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740D-08C7-469D-A9C1-83149DFAC7FF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5931-CC54-4308-B02C-62DAC8F86861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EF7B-D402-4E20-AC80-963948AEDEA9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A5EE-FEEC-4934-ABFD-DC647C6E3A99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8164-6341-4A04-9E37-09401AEEA59A}" type="datetime1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5C43-8291-4887-AC49-974CE8132110}" type="datetime1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2660-7ED8-467C-A274-4CBE906E12EE}" type="datetime1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2C03-6195-450D-89D9-D977C89EE11E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5FCA-A333-438A-A40D-9030B21D7EE0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064D-F159-41EB-A6C3-3A21F370CA84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cu-eco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cu-ec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cu-eco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u-eco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cu-eco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cu-eco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s://cu-eco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u-ec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581" y="-286567"/>
            <a:ext cx="18597581" cy="10747706"/>
            <a:chOff x="0" y="0"/>
            <a:chExt cx="24796775" cy="14330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6750" cy="14330299"/>
            </a:xfrm>
            <a:custGeom>
              <a:avLst/>
              <a:gdLst/>
              <a:ahLst/>
              <a:cxnLst/>
              <a:rect l="l" t="t" r="r" b="b"/>
              <a:pathLst>
                <a:path w="24796750" h="14330299">
                  <a:moveTo>
                    <a:pt x="0" y="0"/>
                  </a:moveTo>
                  <a:lnTo>
                    <a:pt x="24796750" y="0"/>
                  </a:lnTo>
                  <a:lnTo>
                    <a:pt x="24796750" y="14330299"/>
                  </a:lnTo>
                  <a:lnTo>
                    <a:pt x="0" y="143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9" r="-13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1999" y="271999"/>
            <a:ext cx="10138099" cy="9743002"/>
            <a:chOff x="0" y="0"/>
            <a:chExt cx="13517465" cy="12990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17499" cy="12990703"/>
            </a:xfrm>
            <a:custGeom>
              <a:avLst/>
              <a:gdLst/>
              <a:ahLst/>
              <a:cxnLst/>
              <a:rect l="l" t="t" r="r" b="b"/>
              <a:pathLst>
                <a:path w="13517499" h="12990703">
                  <a:moveTo>
                    <a:pt x="0" y="0"/>
                  </a:moveTo>
                  <a:lnTo>
                    <a:pt x="13517499" y="0"/>
                  </a:lnTo>
                  <a:lnTo>
                    <a:pt x="13517499" y="12990703"/>
                  </a:lnTo>
                  <a:lnTo>
                    <a:pt x="0" y="1299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55" r="-117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91477" y="3189955"/>
            <a:ext cx="7401642" cy="248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Session1: </a:t>
            </a:r>
          </a:p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Intro to STM32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6465" y="6609805"/>
            <a:ext cx="6876654" cy="58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584" dirty="0">
                <a:solidFill>
                  <a:srgbClr val="303275"/>
                </a:solidFill>
                <a:latin typeface="IBM Plex Sans"/>
                <a:ea typeface="IBM Plex Sans"/>
                <a:cs typeface="IBM Plex Sans"/>
                <a:sym typeface="IBM Plex Sans"/>
              </a:rPr>
              <a:t>CUERT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11269" y="6108756"/>
            <a:ext cx="7315210" cy="125223"/>
            <a:chOff x="0" y="0"/>
            <a:chExt cx="9753613" cy="166964"/>
          </a:xfrm>
        </p:grpSpPr>
        <p:sp>
          <p:nvSpPr>
            <p:cNvPr id="9" name="Freeform 9"/>
            <p:cNvSpPr/>
            <p:nvPr/>
          </p:nvSpPr>
          <p:spPr>
            <a:xfrm>
              <a:off x="111252" y="0"/>
              <a:ext cx="9586722" cy="222631"/>
            </a:xfrm>
            <a:custGeom>
              <a:avLst/>
              <a:gdLst/>
              <a:ahLst/>
              <a:cxnLst/>
              <a:rect l="l" t="t" r="r" b="b"/>
              <a:pathLst>
                <a:path w="9586722" h="222631">
                  <a:moveTo>
                    <a:pt x="0" y="0"/>
                  </a:moveTo>
                  <a:lnTo>
                    <a:pt x="9586722" y="0"/>
                  </a:lnTo>
                  <a:lnTo>
                    <a:pt x="9586722" y="222631"/>
                  </a:lnTo>
                  <a:lnTo>
                    <a:pt x="0" y="222631"/>
                  </a:lnTo>
                  <a:close/>
                </a:path>
              </a:pathLst>
            </a:custGeom>
            <a:solidFill>
              <a:srgbClr val="303275"/>
            </a:solidFill>
          </p:spPr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839F2B-8773-4BDB-9E47-F0B2CB80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072869"/>
            <a:ext cx="7361083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Cathode Tube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were used before transistors and used a lot of energy and area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EFDA9-75CF-4D26-AC3B-64594AB9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30" y="1961642"/>
            <a:ext cx="11028570" cy="7360929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Transistor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A2AF1-A19E-47C2-AD39-C3A42031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is Integrated Circuit is a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sym typeface="Arial"/>
              </a:rPr>
              <a:t>n assembly of electronic components like  capacitors and resistors to perform a specific function like AND gate IC</a:t>
            </a: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ED669-9AC0-472B-9936-1FB4D3AF1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2778285"/>
            <a:ext cx="3804894" cy="3146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5A115B-BC2A-490D-94F4-1594763CE284}"/>
              </a:ext>
            </a:extLst>
          </p:cNvPr>
          <p:cNvSpPr txBox="1"/>
          <p:nvPr/>
        </p:nvSpPr>
        <p:spPr>
          <a:xfrm>
            <a:off x="-231738" y="6209884"/>
            <a:ext cx="13053565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Has different shapes but its function is known from the number printed on it and its data sheet not from its shape 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5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810219"/>
            <a:ext cx="4337528" cy="3241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3065BB-5C7E-4C51-9546-4E4E0CCD7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69070"/>
            <a:ext cx="5211845" cy="2936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41B1EA-9E83-4AE6-AE32-7FF2CD28082D}"/>
              </a:ext>
            </a:extLst>
          </p:cNvPr>
          <p:cNvSpPr txBox="1"/>
          <p:nvPr/>
        </p:nvSpPr>
        <p:spPr>
          <a:xfrm>
            <a:off x="-512111" y="5878975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the brain of the system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Consist of CPU only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5C31E-27D9-4A7C-B177-467A3E787856}"/>
              </a:ext>
            </a:extLst>
          </p:cNvPr>
          <p:cNvSpPr txBox="1"/>
          <p:nvPr/>
        </p:nvSpPr>
        <p:spPr>
          <a:xfrm>
            <a:off x="8327089" y="6057900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 small computer on single integrated circuit containing</a:t>
            </a:r>
          </a:p>
        </p:txBody>
      </p:sp>
    </p:spTree>
    <p:extLst>
      <p:ext uri="{BB962C8B-B14F-4D97-AF65-F5344CB8AC3E}">
        <p14:creationId xmlns:p14="http://schemas.microsoft.com/office/powerpoint/2010/main" val="33192991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13681"/>
              </p:ext>
            </p:extLst>
          </p:nvPr>
        </p:nvGraphicFramePr>
        <p:xfrm>
          <a:off x="2118993" y="3771900"/>
          <a:ext cx="121920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MCU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processing unit that requires external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compact integrated chip that includes a processor, memory and peripherals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computing systems for general-purpose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embedded systems for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 power optimized for energy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8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10241" lvl="2">
              <a:lnSpc>
                <a:spcPts val="6859"/>
              </a:lnSpc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How a microprocessor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62" y="3086100"/>
            <a:ext cx="8808838" cy="581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8578D-6B55-4295-82E7-D9D3713F79F1}"/>
              </a:ext>
            </a:extLst>
          </p:cNvPr>
          <p:cNvSpPr txBox="1"/>
          <p:nvPr/>
        </p:nvSpPr>
        <p:spPr>
          <a:xfrm>
            <a:off x="-152400" y="3051617"/>
            <a:ext cx="10972800" cy="5439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1-Code Writing &amp; Compilation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2-Code Upload to Flash Memory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3-Power-On &amp; Reset Process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4-Fetch-Decode-Execute Cycle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5-Interrupt Handling (If Required)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6-Continuous Execution</a:t>
            </a:r>
          </a:p>
        </p:txBody>
      </p:sp>
    </p:spTree>
    <p:extLst>
      <p:ext uri="{BB962C8B-B14F-4D97-AF65-F5344CB8AC3E}">
        <p14:creationId xmlns:p14="http://schemas.microsoft.com/office/powerpoint/2010/main" val="636239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10241" lvl="2">
              <a:lnSpc>
                <a:spcPts val="6859"/>
              </a:lnSpc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How a microprocessor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62" y="3086100"/>
            <a:ext cx="8808838" cy="581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8578D-6B55-4295-82E7-D9D3713F79F1}"/>
              </a:ext>
            </a:extLst>
          </p:cNvPr>
          <p:cNvSpPr txBox="1"/>
          <p:nvPr/>
        </p:nvSpPr>
        <p:spPr>
          <a:xfrm>
            <a:off x="-152400" y="3051617"/>
            <a:ext cx="10972800" cy="5439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1-Code Writing &amp; Compilation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2-Code Upload to Flash Memory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3-Power-On &amp; Reset Process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4-Fetch-Decode-Execute Cycle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5-Interrupt Handling (If Required)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6-Continuous Execution</a:t>
            </a:r>
          </a:p>
        </p:txBody>
      </p:sp>
    </p:spTree>
    <p:extLst>
      <p:ext uri="{BB962C8B-B14F-4D97-AF65-F5344CB8AC3E}">
        <p14:creationId xmlns:p14="http://schemas.microsoft.com/office/powerpoint/2010/main" val="18624831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CISC vs RISC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97933C6B-40E3-488D-8469-B35BBE85D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95600" y="2490797"/>
            <a:ext cx="10999335" cy="61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5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CISC vs RISC</a:t>
            </a: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91077"/>
              </p:ext>
            </p:extLst>
          </p:nvPr>
        </p:nvGraphicFramePr>
        <p:xfrm>
          <a:off x="2118993" y="3771900"/>
          <a:ext cx="121920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MCU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processing unit that requires external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compact integrated chip that includes a processor, memory and peripherals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computing systems for general-purpose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embedded systems for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 power optimized for energy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41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13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933967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88453" y="2191841"/>
            <a:ext cx="771999" cy="771999"/>
            <a:chOff x="0" y="0"/>
            <a:chExt cx="1029332" cy="10293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901847" y="214308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1603" y="4499626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Programming concepts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01847" y="4757501"/>
            <a:ext cx="771999" cy="771999"/>
            <a:chOff x="0" y="0"/>
            <a:chExt cx="1029332" cy="10293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29332" cy="1029332"/>
              <a:chOff x="0" y="0"/>
              <a:chExt cx="1029332" cy="102933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29335" cy="1029335"/>
              </a:xfrm>
              <a:custGeom>
                <a:avLst/>
                <a:gdLst/>
                <a:ahLst/>
                <a:cxnLst/>
                <a:rect l="l" t="t" r="r" b="b"/>
                <a:pathLst>
                  <a:path w="1029335" h="1029335">
                    <a:moveTo>
                      <a:pt x="514604" y="0"/>
                    </a:moveTo>
                    <a:cubicBezTo>
                      <a:pt x="230378" y="0"/>
                      <a:pt x="0" y="230378"/>
                      <a:pt x="0" y="514604"/>
                    </a:cubicBezTo>
                    <a:cubicBezTo>
                      <a:pt x="0" y="798830"/>
                      <a:pt x="230378" y="1029335"/>
                      <a:pt x="514604" y="1029335"/>
                    </a:cubicBezTo>
                    <a:cubicBezTo>
                      <a:pt x="798830" y="1029335"/>
                      <a:pt x="1029335" y="798957"/>
                      <a:pt x="1029335" y="514604"/>
                    </a:cubicBezTo>
                    <a:cubicBezTo>
                      <a:pt x="1029335" y="230251"/>
                      <a:pt x="798957" y="0"/>
                      <a:pt x="514604" y="0"/>
                    </a:cubicBezTo>
                    <a:close/>
                  </a:path>
                </a:pathLst>
              </a:custGeom>
              <a:solidFill>
                <a:srgbClr val="2C307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51192" y="-55183"/>
              <a:ext cx="726948" cy="101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 dirty="0">
                  <a:solidFill>
                    <a:srgbClr val="EFEFE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6637430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88453" y="6971711"/>
            <a:ext cx="771999" cy="771999"/>
            <a:chOff x="0" y="0"/>
            <a:chExt cx="1029332" cy="1029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01847" y="689936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3753" y="2156703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16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937A1E5-B307-4718-B58A-52470A1C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development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embedded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0672" y="3227384"/>
            <a:ext cx="8996164" cy="126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0"/>
              </a:lnSpc>
              <a:spcBef>
                <a:spcPct val="0"/>
              </a:spcBef>
            </a:pPr>
            <a:r>
              <a:rPr lang="en-US" sz="7365" b="1" spc="41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Autonomous subteam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60735B-4164-4455-920E-DAC34A6E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7261" y="2093101"/>
            <a:ext cx="4362179" cy="5686201"/>
          </a:xfrm>
          <a:custGeom>
            <a:avLst/>
            <a:gdLst/>
            <a:ahLst/>
            <a:cxnLst/>
            <a:rect l="l" t="t" r="r" b="b"/>
            <a:pathLst>
              <a:path w="4362179" h="5686201">
                <a:moveTo>
                  <a:pt x="0" y="0"/>
                </a:moveTo>
                <a:lnTo>
                  <a:pt x="4362179" y="0"/>
                </a:lnTo>
                <a:lnTo>
                  <a:pt x="4362179" y="5686201"/>
                </a:lnTo>
                <a:lnTo>
                  <a:pt x="0" y="568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5875" y="8180285"/>
            <a:ext cx="7544951" cy="5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 spc="17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57% passed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9CC0BB-7CE4-4C7E-93DE-1560FA3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311721" y="3660317"/>
            <a:ext cx="5467955" cy="2966366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185313"/>
            <a:ext cx="7839688" cy="91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spc="-13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Slide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AEFFC-8357-4134-B1B6-93D4C41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812" y="3152989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combination of software and hardware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B536975-CF21-40C6-845A-D5CE50DCEB85}"/>
              </a:ext>
            </a:extLst>
          </p:cNvPr>
          <p:cNvSpPr txBox="1"/>
          <p:nvPr/>
        </p:nvSpPr>
        <p:spPr>
          <a:xfrm>
            <a:off x="468847" y="5418617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Performs a specific task as a part of larger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8BE38-D40E-4027-9619-A1253B68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6098992"/>
            <a:ext cx="5147333" cy="279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7FB7-1EB7-4CA7-9141-9A221FC1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9652" y="2060673"/>
            <a:ext cx="5529735" cy="30828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BD0CD3-A2E4-4043-89BF-62DF54E5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6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9502571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 is a system include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software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[Programing language] and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hardware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[Microcontroller]combination to Reach specific target.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EA17DB-6837-4BCA-AF63-EDEB1577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16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1305356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 embedded system is a specialized computing system designed to perform dedicated functions or tasks within a larger system. Unlike general-purpose computers, embedded systems are optimized for efficiency, reliability, and real-time performance.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96E058-E6DC-4A9C-96E2-BA870369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 algn="ctr">
              <a:lnSpc>
                <a:spcPts val="6859"/>
              </a:lnSpc>
              <a:buFont typeface="+mj-lt"/>
              <a:buAutoNum type="alphaLcPeriod" startAt="2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Embedded system and computing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14805"/>
              </p:ext>
            </p:extLst>
          </p:nvPr>
        </p:nvGraphicFramePr>
        <p:xfrm>
          <a:off x="2362200" y="3779573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Embedded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computing system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Specialized system designed for a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System designed for multiple tasks and user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Optimized for low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 requirement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Ex: washing machines, ATMs , automotive ECUs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 : Laptops, desktops, smartphones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C1829-42C7-4812-9199-FDFB40C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961565"/>
            <a:ext cx="11028570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745</Words>
  <Application>Microsoft Office PowerPoint</Application>
  <PresentationFormat>Custom</PresentationFormat>
  <Paragraphs>184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IBM Plex Sans Condensed</vt:lpstr>
      <vt:lpstr>Arial</vt:lpstr>
      <vt:lpstr>Arimo Bold</vt:lpstr>
      <vt:lpstr>Canva Sans Bold</vt:lpstr>
      <vt:lpstr>Canva Sans</vt:lpstr>
      <vt:lpstr>IBM Plex Sans</vt:lpstr>
      <vt:lpstr>IBM Plex Sans Condensed Bold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CUERT Presentation Template.pptx</dc:title>
  <cp:lastModifiedBy>yousef khaled</cp:lastModifiedBy>
  <cp:revision>61</cp:revision>
  <dcterms:created xsi:type="dcterms:W3CDTF">2006-08-16T00:00:00Z</dcterms:created>
  <dcterms:modified xsi:type="dcterms:W3CDTF">2025-08-22T14:20:14Z</dcterms:modified>
  <dc:identifier>DAGVWKOYuaA</dc:identifier>
</cp:coreProperties>
</file>